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D0CF31-C0D9-456B-8065-6910D64CC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BDE1-54DB-4442-AC39-E1524B223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A083D-CF18-4AF2-8080-DA0081BB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1491E-7796-4124-B236-39F48888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81C5C-D325-4816-8887-1FB7E9CB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48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2575B5-993D-4172-A2F9-426E28D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EE808A-F6DD-45F6-9234-D18AFC1D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0EE82-ECD3-4E82-8BC6-74B8DC10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EFB2F8-99EF-493D-9A1E-4AAE8ADC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907E9-3AFB-4EC6-880C-01CA4004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6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023661-9A4D-4A42-965C-E0F5A2978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074F52-6EE7-49D8-8CDE-AB74DF6D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63A707-C342-4681-885B-537BEC2E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C9E8E9-BD8E-4127-8845-F08A1BA9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F03F8A-C569-4695-BFC7-4C766D00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1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86E21-918E-42F3-B7A4-2AB01D42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698849-AD5F-4347-9DA1-8F58138A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ED8760-4DAE-43B9-8A99-3750161E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82763D-BE7E-4E75-9DA5-C20A523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4F8400-5D8F-4FB4-BC65-065EB798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CF647-4AB9-409F-9A88-5707949A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D98C78-903A-42BE-9323-486FE61B0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7ADA8C-465F-482B-8CEB-421B84A0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088BAF-2623-4AE3-A912-401509C8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1AECF-014A-4F1D-A857-BCBBE110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19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3C655-F723-4670-ABC9-4BB3F0B7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79E91E-6173-4F61-AC73-4C4589B60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D9FAC8-D6BD-4A64-BA1B-C4E8A0C9E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FB5662-EE10-4B8D-B72B-69E83840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FCA60E-A8C8-4119-8D6E-2351CB18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15F104-0FD9-4F26-B5C0-EA079EAB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2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C6988-E24B-4DE1-9CBE-777F9E45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3731C6-906F-4C1A-A879-069BF940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0A828D-483B-4325-A604-7211B4D42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CECEB7-0873-456E-984C-1B3296E46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B69942-AED0-44E5-BC17-13A2E5A04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FA16EE-4AB8-4105-AAB0-AB915AB4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2FF2D1-9C8E-465F-B623-FBA830E0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ABCE5B-F6B9-499B-82F0-914DA319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2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75EA6-1A77-4DF1-BA10-BAA97F49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0341B1-D330-4DCB-8F3E-1F3A1E47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76E914-2EFF-4D0D-9FC2-F2BCD1CB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1387A7-E642-41E2-A1E7-66470CE1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8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B35B10-BBFE-4733-9D8C-2887BECC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4C78DE-A097-4710-9EAB-7F6418B9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18694B-5224-4B1D-B5CC-838C8811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3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8ADD8F-4525-4654-9C86-558FF07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FC63B1-D54D-456D-BF73-52D5CF7B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88DB22-FB4C-4E1F-9E0F-D562BF03C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26005B-EE26-4DF0-B67B-96E32A46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402FB4-FF01-462B-A63E-F0783DF4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B1402E-6FB8-4DFB-AA0B-B8EA74DE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EE4E9-ABFA-41C8-9868-286CFAC6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0C6B66-3ED1-4247-BF8D-1747A38F5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35D6A7-6B8E-4973-B53A-66CEB6859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1CC77C-4E9C-440D-8733-7CDFF122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7F339C-3310-4E40-A435-D1083311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E0CA5E-6F07-4BD8-9E4D-30CC1B42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90DEDF-0E49-4031-BF91-CEE3EAF5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F7877-EEA2-4B6B-9FD9-F75FAE9B5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FE4CFD-7F45-4DD4-9B9B-2CB56F225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CB68-73BA-400C-B74F-41D0AAB4F18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C23073-9842-43F5-92A0-F86AFB695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5F7E1A-D5DA-46D1-A22D-D8A4453DA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FF06-75F8-4D57-B886-49C83DF11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FB7425F2-49EE-4596-8CFB-58864D12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39" y="130042"/>
            <a:ext cx="1492896" cy="253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alt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年度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6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6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6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en-US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en-US" sz="16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5727A74-02B0-4BFC-806A-0A379FCD39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b="22546"/>
          <a:stretch/>
        </p:blipFill>
        <p:spPr bwMode="auto">
          <a:xfrm>
            <a:off x="1169390" y="891451"/>
            <a:ext cx="1843803" cy="1440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61D24809-F707-4F9A-BFEC-93FB5A1D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2" y="2289290"/>
            <a:ext cx="3362546" cy="5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65100" algn="l">
              <a:lnSpc>
                <a:spcPts val="2000"/>
              </a:lnSpc>
            </a:pP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話し合う場づくり、支え合いの活動</a:t>
            </a:r>
            <a:r>
              <a:rPr lang="en-US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見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守り・通いの場・困りごと支援</a:t>
            </a:r>
            <a:r>
              <a:rPr lang="en-US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を進めます</a:t>
            </a:r>
            <a:r>
              <a:rPr lang="ja-JP" altLang="en-US" sz="105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角丸四角形 22">
            <a:extLst>
              <a:ext uri="{FF2B5EF4-FFF2-40B4-BE49-F238E27FC236}">
                <a16:creationId xmlns:a16="http://schemas.microsoft.com/office/drawing/2014/main" id="{3F308A74-0CFE-455D-8F61-86D7ABCDF097}"/>
              </a:ext>
            </a:extLst>
          </p:cNvPr>
          <p:cNvSpPr/>
          <p:nvPr/>
        </p:nvSpPr>
        <p:spPr>
          <a:xfrm>
            <a:off x="147525" y="204962"/>
            <a:ext cx="3829249" cy="349835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16" name="角丸四角形 23">
            <a:extLst>
              <a:ext uri="{FF2B5EF4-FFF2-40B4-BE49-F238E27FC236}">
                <a16:creationId xmlns:a16="http://schemas.microsoft.com/office/drawing/2014/main" id="{14DFE5D4-7C5A-48ED-9087-5750F39F4316}"/>
              </a:ext>
            </a:extLst>
          </p:cNvPr>
          <p:cNvSpPr/>
          <p:nvPr/>
        </p:nvSpPr>
        <p:spPr>
          <a:xfrm>
            <a:off x="156821" y="3765367"/>
            <a:ext cx="4203205" cy="3045447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18" name="角丸四角形 26">
            <a:extLst>
              <a:ext uri="{FF2B5EF4-FFF2-40B4-BE49-F238E27FC236}">
                <a16:creationId xmlns:a16="http://schemas.microsoft.com/office/drawing/2014/main" id="{54116F99-1908-42BE-995F-8942317C3AB5}"/>
              </a:ext>
            </a:extLst>
          </p:cNvPr>
          <p:cNvSpPr/>
          <p:nvPr/>
        </p:nvSpPr>
        <p:spPr>
          <a:xfrm>
            <a:off x="8700960" y="579123"/>
            <a:ext cx="3393675" cy="306036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19" name="角丸四角形 26">
            <a:extLst>
              <a:ext uri="{FF2B5EF4-FFF2-40B4-BE49-F238E27FC236}">
                <a16:creationId xmlns:a16="http://schemas.microsoft.com/office/drawing/2014/main" id="{470DB97D-9078-4360-AEB0-083AA7B111BA}"/>
              </a:ext>
            </a:extLst>
          </p:cNvPr>
          <p:cNvSpPr/>
          <p:nvPr/>
        </p:nvSpPr>
        <p:spPr>
          <a:xfrm>
            <a:off x="4452773" y="3747981"/>
            <a:ext cx="4170593" cy="3080218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0" name="角丸四角形 26">
            <a:extLst>
              <a:ext uri="{FF2B5EF4-FFF2-40B4-BE49-F238E27FC236}">
                <a16:creationId xmlns:a16="http://schemas.microsoft.com/office/drawing/2014/main" id="{1B2E3443-6222-4F9C-938C-0096A6091A14}"/>
              </a:ext>
            </a:extLst>
          </p:cNvPr>
          <p:cNvSpPr/>
          <p:nvPr/>
        </p:nvSpPr>
        <p:spPr>
          <a:xfrm>
            <a:off x="8706532" y="3765368"/>
            <a:ext cx="3415836" cy="306737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D5F38C65-41C4-4602-A5C7-786059B3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251" y="2865679"/>
            <a:ext cx="3367191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77800" algn="ctr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地域活動の支援・困りごと相談など</a:t>
            </a:r>
            <a:r>
              <a:rPr lang="ja-JP" altLang="en-US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sz="16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岡山市北区広瀬町三丁目</a:t>
            </a:r>
            <a:r>
              <a:rPr lang="en-US" sz="16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-26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762000" algn="just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☎　</a:t>
            </a:r>
            <a:r>
              <a:rPr lang="en-US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086-224-0515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83EF712-DEFC-4997-A864-82E67264B8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8"/>
          <a:stretch/>
        </p:blipFill>
        <p:spPr bwMode="auto">
          <a:xfrm>
            <a:off x="9876823" y="1295592"/>
            <a:ext cx="1828800" cy="1349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1B803826-FDDF-4B6A-9947-903451C9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90" y="693457"/>
            <a:ext cx="341941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岡山市立旭公民館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市民協働企画総務課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円形吹き出し 53">
            <a:extLst>
              <a:ext uri="{FF2B5EF4-FFF2-40B4-BE49-F238E27FC236}">
                <a16:creationId xmlns:a16="http://schemas.microsoft.com/office/drawing/2014/main" id="{DD91AF3F-C11A-4858-A861-B62F5F881A1D}"/>
              </a:ext>
            </a:extLst>
          </p:cNvPr>
          <p:cNvSpPr/>
          <p:nvPr/>
        </p:nvSpPr>
        <p:spPr>
          <a:xfrm rot="14852119">
            <a:off x="8914709" y="1253974"/>
            <a:ext cx="815975" cy="1076325"/>
          </a:xfrm>
          <a:prstGeom prst="wedgeEllipseCallout">
            <a:avLst>
              <a:gd name="adj1" fmla="val -31642"/>
              <a:gd name="adj2" fmla="val 79097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id="{DB6854C1-92CB-4F21-886E-879EB521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307" y="1552360"/>
            <a:ext cx="10725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角田です！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（つのだ）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">
            <a:extLst>
              <a:ext uri="{FF2B5EF4-FFF2-40B4-BE49-F238E27FC236}">
                <a16:creationId xmlns:a16="http://schemas.microsoft.com/office/drawing/2014/main" id="{F0AAC72D-E61F-4D37-9B39-BF225A58A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716" y="3797585"/>
            <a:ext cx="3006996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0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北区中央保健センター</a:t>
            </a:r>
            <a:endParaRPr kumimoji="0" lang="ja-JP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4FE3A621-9A1E-4437-9A6D-3E1F332319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b="6050"/>
          <a:stretch/>
        </p:blipFill>
        <p:spPr bwMode="auto">
          <a:xfrm>
            <a:off x="9333012" y="4432400"/>
            <a:ext cx="1793570" cy="1261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円形吹き出し 57">
            <a:extLst>
              <a:ext uri="{FF2B5EF4-FFF2-40B4-BE49-F238E27FC236}">
                <a16:creationId xmlns:a16="http://schemas.microsoft.com/office/drawing/2014/main" id="{CBDD063D-F532-4453-AF0A-DB4C5E48B802}"/>
              </a:ext>
            </a:extLst>
          </p:cNvPr>
          <p:cNvSpPr/>
          <p:nvPr/>
        </p:nvSpPr>
        <p:spPr>
          <a:xfrm rot="5400000">
            <a:off x="11168660" y="4481188"/>
            <a:ext cx="815591" cy="922655"/>
          </a:xfrm>
          <a:prstGeom prst="wedgeEllipseCallout">
            <a:avLst>
              <a:gd name="adj1" fmla="val 29316"/>
              <a:gd name="adj2" fmla="val 56755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伊伊藤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3EA0F78D-8586-4A80-A264-F3C051A0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9739" y="4691744"/>
            <a:ext cx="10725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飯野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（いいの）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">
            <a:extLst>
              <a:ext uri="{FF2B5EF4-FFF2-40B4-BE49-F238E27FC236}">
                <a16:creationId xmlns:a16="http://schemas.microsoft.com/office/drawing/2014/main" id="{65516F04-C9B5-4922-B05F-40668138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025" y="3863426"/>
            <a:ext cx="37899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533400" algn="just">
              <a:lnSpc>
                <a:spcPts val="2300"/>
              </a:lnSpc>
            </a:pPr>
            <a:r>
              <a:rPr lang="ja-JP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北区中央地域包括支援センター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533400" algn="just">
              <a:lnSpc>
                <a:spcPts val="2300"/>
              </a:lnSpc>
            </a:pPr>
            <a:r>
              <a:rPr lang="ja-JP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北方分室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2300"/>
              </a:lnSpc>
            </a:pPr>
            <a:r>
              <a:rPr lang="en-US" sz="14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0F07F06-F84E-4F18-B9B3-17F11D28C3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11925"/>
          <a:stretch/>
        </p:blipFill>
        <p:spPr bwMode="auto">
          <a:xfrm>
            <a:off x="5846998" y="4240697"/>
            <a:ext cx="1716119" cy="1585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テキスト ボックス 2">
            <a:extLst>
              <a:ext uri="{FF2B5EF4-FFF2-40B4-BE49-F238E27FC236}">
                <a16:creationId xmlns:a16="http://schemas.microsoft.com/office/drawing/2014/main" id="{9F2FCE49-A6B9-4714-B392-72C3B909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960" y="5703922"/>
            <a:ext cx="4025659" cy="10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77800" algn="l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04800" algn="l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地域で暮らす高齢者の方々を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algn="l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保健・医療・福祉・介護など総合的に支援します。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岡山市北区大和町２丁目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4-30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algn="l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スペイン通り１階北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☎　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086-201-7201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円形吹き出し 62">
            <a:extLst>
              <a:ext uri="{FF2B5EF4-FFF2-40B4-BE49-F238E27FC236}">
                <a16:creationId xmlns:a16="http://schemas.microsoft.com/office/drawing/2014/main" id="{A4EDF980-1EB6-49A1-BE49-CC9ADEB3F9C4}"/>
              </a:ext>
            </a:extLst>
          </p:cNvPr>
          <p:cNvSpPr/>
          <p:nvPr/>
        </p:nvSpPr>
        <p:spPr>
          <a:xfrm rot="16432731">
            <a:off x="4771888" y="4742736"/>
            <a:ext cx="713733" cy="1002802"/>
          </a:xfrm>
          <a:prstGeom prst="wedgeEllipseCallout">
            <a:avLst>
              <a:gd name="adj1" fmla="val 79551"/>
              <a:gd name="adj2" fmla="val 62168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BA725EA1-33AC-4EFA-8A8B-0AC345D1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917" y="4990049"/>
            <a:ext cx="112204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猪木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（いぎ）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2">
            <a:extLst>
              <a:ext uri="{FF2B5EF4-FFF2-40B4-BE49-F238E27FC236}">
                <a16:creationId xmlns:a16="http://schemas.microsoft.com/office/drawing/2014/main" id="{A7984052-B8E5-4EF7-B5FA-31A0E1ACB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9" y="4015648"/>
            <a:ext cx="430965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岡山市ふれあい介護予防センター　北事務所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5BC25A60-D8F7-47D7-8D5E-7C1FD8BE23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 b="2675"/>
          <a:stretch/>
        </p:blipFill>
        <p:spPr bwMode="auto">
          <a:xfrm>
            <a:off x="1357971" y="4371470"/>
            <a:ext cx="1870441" cy="1395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円形吹き出し 292">
            <a:extLst>
              <a:ext uri="{FF2B5EF4-FFF2-40B4-BE49-F238E27FC236}">
                <a16:creationId xmlns:a16="http://schemas.microsoft.com/office/drawing/2014/main" id="{C599FDFE-735D-40FF-A67C-0D49A3D15080}"/>
              </a:ext>
            </a:extLst>
          </p:cNvPr>
          <p:cNvSpPr/>
          <p:nvPr/>
        </p:nvSpPr>
        <p:spPr>
          <a:xfrm rot="4527753">
            <a:off x="3428667" y="4572301"/>
            <a:ext cx="796290" cy="1003300"/>
          </a:xfrm>
          <a:prstGeom prst="wedgeEllipseCallout">
            <a:avLst>
              <a:gd name="adj1" fmla="val 8225"/>
              <a:gd name="adj2" fmla="val 6302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伊伊藤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2">
            <a:extLst>
              <a:ext uri="{FF2B5EF4-FFF2-40B4-BE49-F238E27FC236}">
                <a16:creationId xmlns:a16="http://schemas.microsoft.com/office/drawing/2014/main" id="{BFC35A42-A087-4451-ACB5-E8974087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409" y="4805884"/>
            <a:ext cx="1072515" cy="5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大倉です！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おおくら</a:t>
            </a: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2">
            <a:extLst>
              <a:ext uri="{FF2B5EF4-FFF2-40B4-BE49-F238E27FC236}">
                <a16:creationId xmlns:a16="http://schemas.microsoft.com/office/drawing/2014/main" id="{2FF922F9-D919-4FAD-B018-5A17976C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1" y="5412357"/>
            <a:ext cx="3432810" cy="9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sz="1400" b="1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住み慣れた地域で、いつまでも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元気に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暮らすために、皆さんの「介護予防」を支援します。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岡山市北区谷万成二丁目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6-33</a:t>
            </a:r>
            <a:r>
              <a:rPr lang="en-US" sz="14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北ふれあいセンター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04800"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☎　</a:t>
            </a:r>
            <a:r>
              <a:rPr lang="en-US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086-251-6517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2">
            <a:extLst>
              <a:ext uri="{FF2B5EF4-FFF2-40B4-BE49-F238E27FC236}">
                <a16:creationId xmlns:a16="http://schemas.microsoft.com/office/drawing/2014/main" id="{82379A13-5072-4595-A805-AF66E075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350" y="5596714"/>
            <a:ext cx="3310199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赤ちゃんから高齢者まで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地域の人の健康づくりを応援します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762000" algn="just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岡山市保健福祉会館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階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岡山市北区鹿田町一丁目</a:t>
            </a:r>
            <a:r>
              <a:rPr lang="en-US" sz="14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1-1</a:t>
            </a:r>
            <a:endParaRPr 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☎　</a:t>
            </a:r>
            <a:r>
              <a:rPr lang="en-US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086-803-1265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484A44A1-9DE0-41DF-B9BC-2F7D573EA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87" y="245748"/>
            <a:ext cx="271843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岡山市社会福祉協議会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" name="テキスト ボックス 2">
            <a:extLst>
              <a:ext uri="{FF2B5EF4-FFF2-40B4-BE49-F238E27FC236}">
                <a16:creationId xmlns:a16="http://schemas.microsoft.com/office/drawing/2014/main" id="{455D4A3A-8DD2-437D-BE2A-273F2883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6" y="2803964"/>
            <a:ext cx="3423990" cy="8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95300" algn="just">
              <a:lnSpc>
                <a:spcPts val="1500"/>
              </a:lnSpc>
            </a:pP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子どもから高齢者まで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ja-JP" sz="13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地域福祉活動をお手伝いします。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ja-JP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岡山市保健福祉会館</a:t>
            </a:r>
            <a:r>
              <a:rPr lang="en-US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7</a:t>
            </a:r>
            <a:r>
              <a:rPr lang="ja-JP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階</a:t>
            </a:r>
            <a:r>
              <a:rPr lang="ja-JP" altLang="en-US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岡山市北区鹿田町一丁目</a:t>
            </a:r>
            <a:r>
              <a:rPr lang="en-US" sz="105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1-1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ja-JP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☎　</a:t>
            </a:r>
            <a:r>
              <a:rPr lang="en-US" sz="16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086-222-8619</a:t>
            </a:r>
            <a:endParaRPr 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2">
            <a:extLst>
              <a:ext uri="{FF2B5EF4-FFF2-40B4-BE49-F238E27FC236}">
                <a16:creationId xmlns:a16="http://schemas.microsoft.com/office/drawing/2014/main" id="{142A68A0-5BAB-4576-9064-57B8EB87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99" y="507396"/>
            <a:ext cx="2352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岡山市</a:t>
            </a: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支え合い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推進員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2">
            <a:extLst>
              <a:ext uri="{FF2B5EF4-FFF2-40B4-BE49-F238E27FC236}">
                <a16:creationId xmlns:a16="http://schemas.microsoft.com/office/drawing/2014/main" id="{3CF4122A-1878-463B-9530-7F4A25F4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607" y="1697977"/>
            <a:ext cx="4459523" cy="19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ja-JP" sz="2200" u="dashHeavy" kern="100" dirty="0">
                <a:effectLst/>
                <a:uFill>
                  <a:solidFill>
                    <a:srgbClr val="FFC000"/>
                  </a:solidFill>
                </a:u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いつまでも楽しく笑顔で生活できる</a:t>
            </a:r>
            <a:endParaRPr 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sz="2200" u="dashHeavy" kern="100" dirty="0">
                <a:effectLst/>
                <a:uFill>
                  <a:solidFill>
                    <a:srgbClr val="FFC000"/>
                  </a:solidFill>
                </a:u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地域づくりのために、この機関は</a:t>
            </a:r>
            <a:endParaRPr lang="en-US" altLang="ja-JP" sz="2200" u="dashHeavy" kern="100" dirty="0">
              <a:effectLst/>
              <a:uFill>
                <a:solidFill>
                  <a:srgbClr val="FFC000"/>
                </a:solidFill>
              </a:uFill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r>
              <a:rPr lang="ja-JP" sz="2200" u="dashHeavy" kern="100" dirty="0">
                <a:effectLst/>
                <a:uFill>
                  <a:solidFill>
                    <a:srgbClr val="FFC000"/>
                  </a:solidFill>
                </a:u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つながっています。</a:t>
            </a:r>
            <a:endParaRPr 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sz="2200" u="dashHeavy" kern="100" dirty="0">
                <a:effectLst/>
                <a:uFill>
                  <a:solidFill>
                    <a:srgbClr val="FFC000"/>
                  </a:solidFill>
                </a:u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どこの窓口からでもかまいません。</a:t>
            </a:r>
            <a:endParaRPr 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sz="2200" u="dashHeavy" kern="100" dirty="0">
                <a:effectLst/>
                <a:uFill>
                  <a:solidFill>
                    <a:srgbClr val="FFC000"/>
                  </a:solidFill>
                </a:uFill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お気軽にお声かけください。</a:t>
            </a:r>
            <a:endParaRPr lang="ja-JP" sz="2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2">
            <a:extLst>
              <a:ext uri="{FF2B5EF4-FFF2-40B4-BE49-F238E27FC236}">
                <a16:creationId xmlns:a16="http://schemas.microsoft.com/office/drawing/2014/main" id="{5F096432-FFC2-4325-BEDC-F1B020164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000" y="607518"/>
            <a:ext cx="4101842" cy="5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ja-JP" sz="2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チーム内山下・深柢　</a:t>
            </a:r>
            <a:endParaRPr lang="en-US" altLang="ja-JP" sz="2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2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～地域づくりネットワーク～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0" name="雲 49">
            <a:extLst>
              <a:ext uri="{FF2B5EF4-FFF2-40B4-BE49-F238E27FC236}">
                <a16:creationId xmlns:a16="http://schemas.microsoft.com/office/drawing/2014/main" id="{B05AB24C-2712-4FF7-8CF1-CAFE099E0797}"/>
              </a:ext>
            </a:extLst>
          </p:cNvPr>
          <p:cNvSpPr/>
          <p:nvPr/>
        </p:nvSpPr>
        <p:spPr>
          <a:xfrm>
            <a:off x="3976774" y="20862"/>
            <a:ext cx="4692700" cy="161324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1" name="テキスト ボックス 2">
            <a:extLst>
              <a:ext uri="{FF2B5EF4-FFF2-40B4-BE49-F238E27FC236}">
                <a16:creationId xmlns:a16="http://schemas.microsoft.com/office/drawing/2014/main" id="{52C980C8-30E1-4AD1-853D-84C6648A6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058" y="240915"/>
            <a:ext cx="5855997" cy="54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355600" algn="just"/>
            <a:r>
              <a:rPr lang="ja-JP" sz="2400" kern="100" dirty="0">
                <a:solidFill>
                  <a:srgbClr val="FF66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みんなではなそう</a:t>
            </a:r>
            <a:r>
              <a:rPr lang="ja-JP" altLang="en-US" sz="2400" kern="100" dirty="0">
                <a:solidFill>
                  <a:srgbClr val="FF66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！</a:t>
            </a:r>
            <a:r>
              <a:rPr lang="ja-JP" sz="2400" kern="100" dirty="0">
                <a:solidFill>
                  <a:srgbClr val="FF66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つながろう！</a:t>
            </a:r>
            <a:r>
              <a:rPr lang="ja-JP" altLang="en-US" sz="2400" kern="100" dirty="0">
                <a:solidFill>
                  <a:srgbClr val="FF6600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！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2" name="円形吹き出し 62">
            <a:extLst>
              <a:ext uri="{FF2B5EF4-FFF2-40B4-BE49-F238E27FC236}">
                <a16:creationId xmlns:a16="http://schemas.microsoft.com/office/drawing/2014/main" id="{8BCF663F-8F24-41B7-9604-58C76EC1A631}"/>
              </a:ext>
            </a:extLst>
          </p:cNvPr>
          <p:cNvSpPr/>
          <p:nvPr/>
        </p:nvSpPr>
        <p:spPr>
          <a:xfrm rot="16432731" flipV="1">
            <a:off x="7589648" y="4326402"/>
            <a:ext cx="948597" cy="966381"/>
          </a:xfrm>
          <a:prstGeom prst="wedgeEllipseCallout">
            <a:avLst>
              <a:gd name="adj1" fmla="val -42929"/>
              <a:gd name="adj2" fmla="val 51665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2">
            <a:extLst>
              <a:ext uri="{FF2B5EF4-FFF2-40B4-BE49-F238E27FC236}">
                <a16:creationId xmlns:a16="http://schemas.microsoft.com/office/drawing/2014/main" id="{8DDB9573-4D5C-4C12-B429-5096ABA6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049" y="4551759"/>
            <a:ext cx="112204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小川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（おがわ）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2">
            <a:extLst>
              <a:ext uri="{FF2B5EF4-FFF2-40B4-BE49-F238E27FC236}">
                <a16:creationId xmlns:a16="http://schemas.microsoft.com/office/drawing/2014/main" id="{B69A4511-3CCB-4D30-97AB-7A1B640E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7177" y="361341"/>
            <a:ext cx="127014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en-US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202</a:t>
            </a:r>
            <a:r>
              <a:rPr lang="en-US" altLang="ja-JP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lang="en-US" altLang="ja-JP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lang="en-US" altLang="ja-JP" sz="1050" b="1" kern="100" dirty="0">
                <a:effectLst/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sz="1050" b="1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現在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5" name="円形吹き出し 292">
            <a:extLst>
              <a:ext uri="{FF2B5EF4-FFF2-40B4-BE49-F238E27FC236}">
                <a16:creationId xmlns:a16="http://schemas.microsoft.com/office/drawing/2014/main" id="{E1BA3420-AD73-46C8-AF54-A55C13C1E087}"/>
              </a:ext>
            </a:extLst>
          </p:cNvPr>
          <p:cNvSpPr/>
          <p:nvPr/>
        </p:nvSpPr>
        <p:spPr>
          <a:xfrm rot="4527753" flipV="1">
            <a:off x="358820" y="4379390"/>
            <a:ext cx="796290" cy="1113714"/>
          </a:xfrm>
          <a:prstGeom prst="wedgeEllipseCallout">
            <a:avLst>
              <a:gd name="adj1" fmla="val 45216"/>
              <a:gd name="adj2" fmla="val 50254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伊伊藤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2">
            <a:extLst>
              <a:ext uri="{FF2B5EF4-FFF2-40B4-BE49-F238E27FC236}">
                <a16:creationId xmlns:a16="http://schemas.microsoft.com/office/drawing/2014/main" id="{A6F74053-3C01-4DB8-95C7-55BC701D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91" y="4767753"/>
            <a:ext cx="1072515" cy="4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梶谷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かじたに</a:t>
            </a: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7" name="円形吹き出し 292">
            <a:extLst>
              <a:ext uri="{FF2B5EF4-FFF2-40B4-BE49-F238E27FC236}">
                <a16:creationId xmlns:a16="http://schemas.microsoft.com/office/drawing/2014/main" id="{8BE0A197-C034-4CCE-9FE6-29673395E28C}"/>
              </a:ext>
            </a:extLst>
          </p:cNvPr>
          <p:cNvSpPr/>
          <p:nvPr/>
        </p:nvSpPr>
        <p:spPr>
          <a:xfrm rot="4527753">
            <a:off x="3035567" y="882782"/>
            <a:ext cx="796290" cy="1003300"/>
          </a:xfrm>
          <a:prstGeom prst="wedgeEllipseCallout">
            <a:avLst>
              <a:gd name="adj1" fmla="val 8225"/>
              <a:gd name="adj2" fmla="val 63022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伊伊藤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2">
            <a:extLst>
              <a:ext uri="{FF2B5EF4-FFF2-40B4-BE49-F238E27FC236}">
                <a16:creationId xmlns:a16="http://schemas.microsoft.com/office/drawing/2014/main" id="{8A0A4CE6-64CD-403B-BEAD-A36B90E7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543" y="1257182"/>
            <a:ext cx="10725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福田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ふくだ</a:t>
            </a:r>
            <a:r>
              <a:rPr lang="en-US" altLang="ja-JP" sz="1000" kern="100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9" name="円形吹き出し 292">
            <a:extLst>
              <a:ext uri="{FF2B5EF4-FFF2-40B4-BE49-F238E27FC236}">
                <a16:creationId xmlns:a16="http://schemas.microsoft.com/office/drawing/2014/main" id="{E89EAC79-925E-4B82-A385-CAF6F0BDC6C8}"/>
              </a:ext>
            </a:extLst>
          </p:cNvPr>
          <p:cNvSpPr/>
          <p:nvPr/>
        </p:nvSpPr>
        <p:spPr>
          <a:xfrm rot="4527753" flipV="1">
            <a:off x="372529" y="808325"/>
            <a:ext cx="796290" cy="1113714"/>
          </a:xfrm>
          <a:prstGeom prst="wedgeEllipseCallout">
            <a:avLst>
              <a:gd name="adj1" fmla="val 45216"/>
              <a:gd name="adj2" fmla="val 50254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伊伊藤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0" name="テキスト ボックス 2">
            <a:extLst>
              <a:ext uri="{FF2B5EF4-FFF2-40B4-BE49-F238E27FC236}">
                <a16:creationId xmlns:a16="http://schemas.microsoft.com/office/drawing/2014/main" id="{564D4A2F-4A09-469B-927F-0C4CDD242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6" y="1248938"/>
            <a:ext cx="107251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田實</a:t>
            </a:r>
            <a:r>
              <a:rPr lang="ja-JP" sz="14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です！</a:t>
            </a:r>
            <a:endParaRPr lang="en-US" altLang="ja-JP" sz="1400" kern="100" dirty="0">
              <a:effectLst/>
              <a:latin typeface="Century" panose="020406040505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altLang="ja-JP" sz="10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でんみ</a:t>
            </a:r>
            <a:r>
              <a:rPr lang="en-US" altLang="ja-JP" sz="1000" kern="100" dirty="0"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)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12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en-US" sz="1200" kern="100" dirty="0">
                <a:effectLst/>
                <a:latin typeface="HGP創英角ｺﾞｼｯｸUB" panose="020B09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7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372</Words>
  <Application>Microsoft Office PowerPoint</Application>
  <PresentationFormat>ワイド画面</PresentationFormat>
  <Paragraphs>134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HGP創英角ﾎﾟｯﾌﾟ体</vt:lpstr>
      <vt:lpstr>HG丸ｺﾞｼｯｸM-PRO</vt:lpstr>
      <vt:lpstr>ＭＳ ゴシック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岡山市社会福祉協議会</dc:creator>
  <cp:lastModifiedBy>岡山市社会福祉協議会</cp:lastModifiedBy>
  <cp:revision>20</cp:revision>
  <dcterms:created xsi:type="dcterms:W3CDTF">2021-04-22T01:16:21Z</dcterms:created>
  <dcterms:modified xsi:type="dcterms:W3CDTF">2021-05-25T05:56:36Z</dcterms:modified>
</cp:coreProperties>
</file>